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7" r:id="rId2"/>
    <p:sldId id="309" r:id="rId3"/>
    <p:sldId id="310" r:id="rId4"/>
    <p:sldId id="266" r:id="rId5"/>
    <p:sldId id="312" r:id="rId6"/>
    <p:sldId id="311" r:id="rId7"/>
    <p:sldId id="313" r:id="rId8"/>
    <p:sldId id="273" r:id="rId9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64"/>
    <a:srgbClr val="339966"/>
    <a:srgbClr val="006600"/>
    <a:srgbClr val="008000"/>
    <a:srgbClr val="339933"/>
    <a:srgbClr val="CEE63E"/>
    <a:srgbClr val="68B305"/>
    <a:srgbClr val="77CC06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2" autoAdjust="0"/>
    <p:restoredTop sz="94716" autoAdjust="0"/>
  </p:normalViewPr>
  <p:slideViewPr>
    <p:cSldViewPr>
      <p:cViewPr varScale="1">
        <p:scale>
          <a:sx n="104" d="100"/>
          <a:sy n="104" d="100"/>
        </p:scale>
        <p:origin x="132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3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FD82295-0E41-4645-BFED-F3E4E3ECA5C1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FCF22A9-1505-40F8-A6F8-0CD4D2D883C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681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5F4B0DB-0FA6-43B3-9082-7BEBD37B38AD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675F907-41B3-4B35-8B36-0C27FD91B81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318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427" y="1975853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C6E8-31D6-4EF2-B80F-441289BEEE31}" type="datetime1">
              <a:rPr lang="fr-FR" smtClean="0"/>
              <a:t>05/07/2021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5F5E-8DEE-420B-BB94-ACB04BFC3C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87AB-805B-4806-A650-EB3F09AF6E1F}" type="datetime1">
              <a:rPr lang="fr-FR" smtClean="0"/>
              <a:t>05/07/2021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5F5E-8DEE-420B-BB94-ACB04BFC3C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>
                <a:solidFill>
                  <a:srgbClr val="002060"/>
                </a:solidFill>
                <a:latin typeface="Arial Narrow" panose="020B0606020202030204" pitchFamily="34" charset="0"/>
              </a:defRPr>
            </a:lvl1pPr>
            <a:lvl2pPr>
              <a:defRPr sz="2000" b="1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600">
                <a:latin typeface="Arial Narrow" panose="020B0606020202030204" pitchFamily="34" charset="0"/>
              </a:defRPr>
            </a:lvl4pPr>
            <a:lvl5pPr>
              <a:defRPr sz="1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F134-5C46-41E5-9B79-F6674D54037C}" type="datetime1">
              <a:rPr lang="fr-FR" smtClean="0"/>
              <a:t>05/07/2021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6951D-5005-4ECF-ADCC-8803C41C2B0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F488-492E-42E5-865D-0AEE223B0B65}" type="datetime1">
              <a:rPr lang="fr-FR" smtClean="0"/>
              <a:t>05/07/2021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5F5E-8DEE-420B-BB94-ACB04BFC3C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4228-534F-40F3-9D52-F24292294502}" type="datetime1">
              <a:rPr lang="fr-FR" smtClean="0"/>
              <a:t>05/07/2021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5F5E-8DEE-420B-BB94-ACB04BFC3C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0206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 b="1">
                <a:latin typeface="Arial Narrow" panose="020B0606020202030204" pitchFamily="34" charset="0"/>
              </a:defRPr>
            </a:lvl1pPr>
            <a:lvl2pPr>
              <a:defRPr sz="1800">
                <a:latin typeface="Arial Narrow" panose="020B0606020202030204" pitchFamily="34" charset="0"/>
              </a:defRPr>
            </a:lvl2pPr>
            <a:lvl3pPr>
              <a:defRPr sz="1600">
                <a:latin typeface="Arial Narrow" panose="020B0606020202030204" pitchFamily="34" charset="0"/>
              </a:defRPr>
            </a:lvl3pPr>
            <a:lvl4pPr>
              <a:defRPr sz="1600">
                <a:latin typeface="Arial Narrow" panose="020B0606020202030204" pitchFamily="34" charset="0"/>
              </a:defRPr>
            </a:lvl4pPr>
            <a:lvl5pPr>
              <a:defRPr sz="16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fr-FR" sz="2000" b="1" kern="1200" dirty="0" smtClean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1800" b="1">
                <a:latin typeface="Arial Narrow" panose="020B0606020202030204" pitchFamily="34" charset="0"/>
              </a:defRPr>
            </a:lvl1pPr>
            <a:lvl2pPr>
              <a:defRPr sz="1800">
                <a:latin typeface="Arial Narrow" panose="020B0606020202030204" pitchFamily="34" charset="0"/>
              </a:defRPr>
            </a:lvl2pPr>
            <a:lvl3pPr>
              <a:defRPr sz="1600">
                <a:latin typeface="Arial Narrow" panose="020B0606020202030204" pitchFamily="34" charset="0"/>
              </a:defRPr>
            </a:lvl3pPr>
            <a:lvl4pPr>
              <a:defRPr sz="1600">
                <a:latin typeface="Arial Narrow" panose="020B0606020202030204" pitchFamily="34" charset="0"/>
              </a:defRPr>
            </a:lvl4pPr>
            <a:lvl5pPr>
              <a:defRPr sz="16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7CF1-7876-4B7A-9E11-A0C5B88B21CB}" type="datetime1">
              <a:rPr lang="fr-FR" smtClean="0"/>
              <a:t>05/07/2021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5F5E-8DEE-420B-BB94-ACB04BFC3C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419C-8EB0-44F7-9B32-804A6ECDC995}" type="datetime1">
              <a:rPr lang="fr-FR" smtClean="0"/>
              <a:t>05/07/2021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5F5E-8DEE-420B-BB94-ACB04BFC3C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3931-A398-4712-A27F-4076A896F127}" type="datetime1">
              <a:rPr lang="fr-FR" smtClean="0"/>
              <a:t>05/07/2021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5F5E-8DEE-420B-BB94-ACB04BFC3C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9E17-76CC-4593-979B-B58267CC6136}" type="datetime1">
              <a:rPr lang="fr-FR" smtClean="0"/>
              <a:t>05/07/2021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5F5E-8DEE-420B-BB94-ACB04BFC3C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638E-2BE4-4110-9CD8-469E7B0038E0}" type="datetime1">
              <a:rPr lang="fr-FR" smtClean="0"/>
              <a:t>05/07/2021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5F5E-8DEE-420B-BB94-ACB04BFC3C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/>
          <p:cNvGrpSpPr/>
          <p:nvPr userDrawn="1"/>
        </p:nvGrpSpPr>
        <p:grpSpPr>
          <a:xfrm>
            <a:off x="4367808" y="155341"/>
            <a:ext cx="7712768" cy="6566135"/>
            <a:chOff x="-1476672" y="620688"/>
            <a:chExt cx="9001000" cy="7632848"/>
          </a:xfrm>
        </p:grpSpPr>
        <p:sp>
          <p:nvSpPr>
            <p:cNvPr id="33" name="Ellipse 32"/>
            <p:cNvSpPr/>
            <p:nvPr/>
          </p:nvSpPr>
          <p:spPr>
            <a:xfrm>
              <a:off x="-828600" y="1844824"/>
              <a:ext cx="1872208" cy="1818717"/>
            </a:xfrm>
            <a:prstGeom prst="ellipse">
              <a:avLst/>
            </a:prstGeom>
            <a:solidFill>
              <a:srgbClr val="CEE63E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3491880" y="5210683"/>
              <a:ext cx="1872208" cy="181871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3275856" y="1052736"/>
              <a:ext cx="4248472" cy="4127087"/>
            </a:xfrm>
            <a:prstGeom prst="ellipse">
              <a:avLst/>
            </a:prstGeom>
            <a:solidFill>
              <a:srgbClr val="0066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899592" y="620688"/>
              <a:ext cx="2520280" cy="2448272"/>
            </a:xfrm>
            <a:prstGeom prst="ellipse">
              <a:avLst/>
            </a:prstGeom>
            <a:solidFill>
              <a:srgbClr val="68B305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-1476672" y="1556792"/>
              <a:ext cx="6912768" cy="6696744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-1260648" y="1772816"/>
              <a:ext cx="6480720" cy="6264696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-1044624" y="1988840"/>
              <a:ext cx="6048672" cy="5832648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Ellipse 39"/>
            <p:cNvSpPr/>
            <p:nvPr/>
          </p:nvSpPr>
          <p:spPr>
            <a:xfrm>
              <a:off x="-892224" y="2204864"/>
              <a:ext cx="5680248" cy="5472608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-739824" y="2420888"/>
              <a:ext cx="5311824" cy="5040560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/>
            <p:nvPr/>
          </p:nvSpPr>
          <p:spPr>
            <a:xfrm>
              <a:off x="-540568" y="2636912"/>
              <a:ext cx="4896544" cy="4653136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5" name="Image 4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12" y="18599"/>
            <a:ext cx="1213388" cy="72252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8077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E8021-76F5-4E9B-9DAF-19424B3FFB54}" type="datetime1">
              <a:rPr lang="fr-FR" smtClean="0"/>
              <a:t>05/07/2021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15F5E-8DEE-420B-BB94-ACB04BFC3C5F}" type="slidenum">
              <a:rPr lang="fr-FR" smtClean="0"/>
              <a:pPr/>
              <a:t>‹N°›</a:t>
            </a:fld>
            <a:endParaRPr lang="fr-FR"/>
          </a:p>
        </p:txBody>
      </p:sp>
      <p:graphicFrame>
        <p:nvGraphicFramePr>
          <p:cNvPr id="43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12565709"/>
              </p:ext>
            </p:extLst>
          </p:nvPr>
        </p:nvGraphicFramePr>
        <p:xfrm>
          <a:off x="0" y="5765046"/>
          <a:ext cx="1776294" cy="1124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5" name="Acrobat Document" r:id="rId15" imgW="9820170" imgH="6219645" progId="AcroExch.Document.11">
                  <p:embed/>
                </p:oleObj>
              </mc:Choice>
              <mc:Fallback>
                <p:oleObj name="Acrobat Document" r:id="rId15" imgW="9820170" imgH="6219645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65046"/>
                        <a:ext cx="1776294" cy="1124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circulaire.legifrance.gouv.fr/pdf/2015/11/cir_4024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071662" y="2074170"/>
            <a:ext cx="8496946" cy="1470025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HandiConsult34</a:t>
            </a:r>
            <a:endParaRPr lang="fr-FR" sz="6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503712" y="3553802"/>
            <a:ext cx="7598296" cy="100811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Accès aux soins des personnes en situation de handicap</a:t>
            </a:r>
          </a:p>
          <a:p>
            <a:r>
              <a:rPr lang="fr-FR" sz="2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Vous accueillir et accompagner vos soins</a:t>
            </a:r>
            <a:endParaRPr lang="fr-FR" sz="24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3071662" y="4581128"/>
            <a:ext cx="870701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Conseil Stratégique de l’Innovation en Santé</a:t>
            </a:r>
          </a:p>
          <a:p>
            <a:r>
              <a:rPr lang="fr-FR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05/07/2021</a:t>
            </a:r>
            <a:endParaRPr lang="fr-FR"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" y="0"/>
            <a:ext cx="3065947" cy="68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centre porteur : Centre neurologique </a:t>
            </a:r>
            <a:r>
              <a:rPr lang="fr-FR" dirty="0" err="1" smtClean="0"/>
              <a:t>Propara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Centre de soins de suite et de réadaptation neurologique/locomoteur</a:t>
            </a:r>
          </a:p>
          <a:p>
            <a:r>
              <a:rPr lang="fr-FR" dirty="0" smtClean="0"/>
              <a:t>Ouverture en 1982, 66 lits d’hospitalisation complète, 8 places d’hospitalisation à temps partiel</a:t>
            </a:r>
          </a:p>
          <a:p>
            <a:r>
              <a:rPr lang="fr-FR" dirty="0" smtClean="0"/>
              <a:t>Spécialisé dans la prise en charge de patients neurologiques complexes</a:t>
            </a:r>
          </a:p>
          <a:p>
            <a:pPr lvl="1"/>
            <a:r>
              <a:rPr lang="fr-FR" dirty="0" smtClean="0"/>
              <a:t>Lésions médullaires</a:t>
            </a:r>
          </a:p>
          <a:p>
            <a:pPr lvl="1"/>
            <a:r>
              <a:rPr lang="fr-FR" dirty="0" err="1" smtClean="0"/>
              <a:t>Cérébrolésions</a:t>
            </a:r>
            <a:r>
              <a:rPr lang="fr-FR" dirty="0" smtClean="0"/>
              <a:t> (traumatismes </a:t>
            </a:r>
            <a:r>
              <a:rPr lang="fr-FR" dirty="0" err="1" smtClean="0"/>
              <a:t>craniens</a:t>
            </a:r>
            <a:r>
              <a:rPr lang="fr-FR" dirty="0" smtClean="0"/>
              <a:t>, AVC, etc.)</a:t>
            </a:r>
          </a:p>
          <a:p>
            <a:pPr lvl="1"/>
            <a:r>
              <a:rPr lang="fr-FR" dirty="0" smtClean="0"/>
              <a:t>Maladies neurodégénératives (sclérose en plaque, etc.)</a:t>
            </a:r>
          </a:p>
          <a:p>
            <a:r>
              <a:rPr lang="fr-FR" dirty="0" smtClean="0"/>
              <a:t>Centre expert disposant de plateaux techniques spécialisés (exosquelette, simulateur de conduite, réalité virtuelle, laboratoire d’analyse du mouvement et de la marche</a:t>
            </a:r>
          </a:p>
          <a:p>
            <a:r>
              <a:rPr lang="fr-FR" dirty="0" smtClean="0"/>
              <a:t>Proximité géographique avec la Maison d’Accueil Spécialisée LES SOLEILS (polyhandicap)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951D-5005-4ECF-ADCC-8803C41C2B0F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33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 la genèse (2015) à l’Article51 (2020)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461" y="1423770"/>
            <a:ext cx="11535072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2014 : Problématique d’accès aux soins courants identifiée dans le projet médical 2014-2020</a:t>
            </a:r>
          </a:p>
          <a:p>
            <a:pPr marL="0" indent="0">
              <a:buNone/>
            </a:pPr>
            <a:r>
              <a:rPr lang="fr-FR" dirty="0" smtClean="0"/>
              <a:t>	=&gt; Volonté de l’établissement de s’engager et de porter un projet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(1ere réunion des partenaires en 2015 : établissements, associations, élus)</a:t>
            </a:r>
          </a:p>
          <a:p>
            <a:pPr marL="0" indent="0">
              <a:buNone/>
            </a:pPr>
            <a:endParaRPr lang="fr-FR" sz="1200" dirty="0" smtClean="0"/>
          </a:p>
          <a:p>
            <a:r>
              <a:rPr lang="fr-FR" u="sng" dirty="0" smtClean="0"/>
              <a:t>2015-2016 : consultation des Ordres (médecin, chirurgien dentiste, sage-femme)</a:t>
            </a:r>
          </a:p>
          <a:p>
            <a:endParaRPr lang="fr-FR" sz="1100" u="sng" dirty="0" smtClean="0"/>
          </a:p>
          <a:p>
            <a:r>
              <a:rPr lang="fr-FR" dirty="0" smtClean="0"/>
              <a:t>2016 : Appel à projet ARS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=&gt; Candidature </a:t>
            </a:r>
            <a:r>
              <a:rPr lang="fr-FR" dirty="0" err="1" smtClean="0"/>
              <a:t>Propara</a:t>
            </a:r>
            <a:r>
              <a:rPr lang="fr-FR" dirty="0" smtClean="0"/>
              <a:t> retenue (2017)</a:t>
            </a:r>
          </a:p>
          <a:p>
            <a:pPr marL="0" indent="0">
              <a:buNone/>
            </a:pPr>
            <a:endParaRPr lang="fr-FR" sz="1100" dirty="0" smtClean="0"/>
          </a:p>
          <a:p>
            <a:r>
              <a:rPr lang="fr-FR" dirty="0" smtClean="0"/>
              <a:t>2017 : Constitution de l’équipe socle</a:t>
            </a:r>
          </a:p>
          <a:p>
            <a:pPr marL="0" indent="0">
              <a:buNone/>
            </a:pPr>
            <a:r>
              <a:rPr lang="fr-FR" dirty="0" smtClean="0"/>
              <a:t> 	=&gt; Arrivée du Dr </a:t>
            </a:r>
            <a:r>
              <a:rPr lang="fr-FR" dirty="0" err="1" smtClean="0"/>
              <a:t>Delcey</a:t>
            </a:r>
            <a:r>
              <a:rPr lang="fr-FR" dirty="0" smtClean="0"/>
              <a:t> médecin Coordinateur, coordinateurs paramédicaux</a:t>
            </a:r>
          </a:p>
          <a:p>
            <a:pPr marL="0" indent="0">
              <a:buNone/>
            </a:pPr>
            <a:endParaRPr lang="fr-FR" sz="1200" dirty="0" smtClean="0"/>
          </a:p>
          <a:p>
            <a:r>
              <a:rPr lang="fr-FR" dirty="0" smtClean="0"/>
              <a:t>2018 : lettre d’intention Article51 </a:t>
            </a:r>
            <a:r>
              <a:rPr lang="fr-FR" smtClean="0"/>
              <a:t>=&gt; arrêté ARS 2020</a:t>
            </a: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951D-5005-4ECF-ADCC-8803C41C2B0F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27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79376" y="1317673"/>
            <a:ext cx="10972800" cy="4857404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004364"/>
                </a:solidFill>
              </a:rPr>
              <a:t>Consultations dédiées </a:t>
            </a:r>
          </a:p>
          <a:p>
            <a:pPr lvl="1"/>
            <a:r>
              <a:rPr lang="fr-FR" dirty="0" smtClean="0"/>
              <a:t>Déploiement de dispositifs d’accès aux soins </a:t>
            </a:r>
          </a:p>
          <a:p>
            <a:pPr lvl="1"/>
            <a:r>
              <a:rPr lang="fr-FR" dirty="0" smtClean="0"/>
              <a:t>Cahier des charges national (</a:t>
            </a:r>
            <a:r>
              <a:rPr lang="fr-FR" b="0" dirty="0">
                <a:hlinkClick r:id="rId2" action="ppaction://hlinkfile"/>
              </a:rPr>
              <a:t>Instruction du 20 oct. </a:t>
            </a:r>
            <a:r>
              <a:rPr lang="fr-FR" b="0" dirty="0" smtClean="0">
                <a:hlinkClick r:id="rId2" action="ppaction://hlinkfile"/>
              </a:rPr>
              <a:t>2015</a:t>
            </a:r>
            <a:r>
              <a:rPr lang="fr-FR" b="0" dirty="0" smtClean="0"/>
              <a:t>) </a:t>
            </a:r>
            <a:r>
              <a:rPr lang="fr-FR" dirty="0" smtClean="0"/>
              <a:t>décliné / </a:t>
            </a:r>
            <a:r>
              <a:rPr lang="fr-FR" dirty="0" smtClean="0">
                <a:hlinkClick r:id="rId3" action="ppaction://hlinksldjump"/>
              </a:rPr>
              <a:t>chaque ARS</a:t>
            </a:r>
            <a:endParaRPr lang="fr-FR" dirty="0" smtClean="0"/>
          </a:p>
          <a:p>
            <a:pPr lvl="1"/>
            <a:r>
              <a:rPr lang="fr-FR" dirty="0" smtClean="0"/>
              <a:t>Tous </a:t>
            </a:r>
            <a:r>
              <a:rPr lang="fr-FR" dirty="0"/>
              <a:t>handicaps, tous âges, tous lieux de vie </a:t>
            </a:r>
            <a:r>
              <a:rPr lang="fr-FR" b="0" dirty="0" smtClean="0"/>
              <a:t>sur un territoire de santé</a:t>
            </a:r>
          </a:p>
          <a:p>
            <a:pPr lvl="1"/>
            <a:r>
              <a:rPr lang="fr-FR" dirty="0" smtClean="0"/>
              <a:t>Lieu recours : </a:t>
            </a:r>
            <a:r>
              <a:rPr lang="fr-FR" b="0" dirty="0" smtClean="0"/>
              <a:t>échec de soins courants en milieu ordinaire </a:t>
            </a:r>
          </a:p>
          <a:p>
            <a:pPr lvl="1"/>
            <a:r>
              <a:rPr lang="fr-FR" dirty="0" smtClean="0"/>
              <a:t>Lieu ressources : (ré)</a:t>
            </a:r>
            <a:r>
              <a:rPr lang="fr-FR" b="0" dirty="0" smtClean="0"/>
              <a:t>orientation et information sur l’accès aux soins / Hérault</a:t>
            </a:r>
          </a:p>
          <a:p>
            <a:r>
              <a:rPr lang="fr-FR" dirty="0" smtClean="0">
                <a:solidFill>
                  <a:srgbClr val="004364"/>
                </a:solidFill>
              </a:rPr>
              <a:t>Projet </a:t>
            </a:r>
            <a:r>
              <a:rPr lang="fr-FR" dirty="0" smtClean="0">
                <a:solidFill>
                  <a:srgbClr val="004364"/>
                </a:solidFill>
              </a:rPr>
              <a:t>HandiConsult34 </a:t>
            </a:r>
            <a:r>
              <a:rPr lang="fr-FR" dirty="0" smtClean="0">
                <a:solidFill>
                  <a:srgbClr val="004364"/>
                </a:solidFill>
              </a:rPr>
              <a:t>en réponse à AAP ARS OPM </a:t>
            </a:r>
            <a:r>
              <a:rPr lang="fr-FR" dirty="0" smtClean="0">
                <a:solidFill>
                  <a:srgbClr val="004364"/>
                </a:solidFill>
              </a:rPr>
              <a:t>2016</a:t>
            </a:r>
            <a:endParaRPr lang="fr-FR" dirty="0" smtClean="0">
              <a:solidFill>
                <a:srgbClr val="004364"/>
              </a:solidFill>
            </a:endParaRPr>
          </a:p>
          <a:p>
            <a:pPr lvl="1"/>
            <a:r>
              <a:rPr lang="fr-FR" b="1" dirty="0" smtClean="0">
                <a:solidFill>
                  <a:srgbClr val="339966"/>
                </a:solidFill>
              </a:rPr>
              <a:t>5 </a:t>
            </a:r>
            <a:r>
              <a:rPr lang="fr-FR" b="1" dirty="0">
                <a:solidFill>
                  <a:srgbClr val="339966"/>
                </a:solidFill>
              </a:rPr>
              <a:t>consultations </a:t>
            </a:r>
            <a:r>
              <a:rPr lang="fr-FR" dirty="0"/>
              <a:t>: Imagerie, dentaire, gynécologie, ORL, Ophtalmo</a:t>
            </a:r>
          </a:p>
          <a:p>
            <a:pPr lvl="1"/>
            <a:r>
              <a:rPr lang="fr-FR" altLang="fr-FR" b="1" dirty="0" smtClean="0">
                <a:solidFill>
                  <a:srgbClr val="339966"/>
                </a:solidFill>
              </a:rPr>
              <a:t>2017</a:t>
            </a:r>
            <a:r>
              <a:rPr lang="fr-FR" altLang="fr-FR" b="1" dirty="0" smtClean="0"/>
              <a:t> </a:t>
            </a:r>
            <a:r>
              <a:rPr lang="fr-FR" altLang="fr-FR" b="1" dirty="0"/>
              <a:t>: démarrage activité imagerie (octobre)</a:t>
            </a:r>
          </a:p>
          <a:p>
            <a:pPr lvl="1"/>
            <a:r>
              <a:rPr lang="fr-FR" altLang="fr-FR" b="1" dirty="0">
                <a:solidFill>
                  <a:srgbClr val="339966"/>
                </a:solidFill>
              </a:rPr>
              <a:t>2018</a:t>
            </a:r>
            <a:r>
              <a:rPr lang="fr-FR" altLang="fr-FR" b="1" dirty="0"/>
              <a:t> : ouverture dentaire, gynécologie, </a:t>
            </a:r>
            <a:r>
              <a:rPr lang="fr-FR" altLang="fr-FR" b="1" dirty="0" smtClean="0"/>
              <a:t>ORL (mai)</a:t>
            </a:r>
            <a:endParaRPr lang="fr-FR" altLang="fr-FR" b="1" dirty="0" smtClean="0"/>
          </a:p>
          <a:p>
            <a:pPr lvl="1"/>
            <a:r>
              <a:rPr lang="fr-FR" altLang="fr-FR" dirty="0" smtClean="0">
                <a:solidFill>
                  <a:srgbClr val="339966"/>
                </a:solidFill>
              </a:rPr>
              <a:t>2019</a:t>
            </a:r>
            <a:r>
              <a:rPr lang="fr-FR" altLang="fr-FR" dirty="0" smtClean="0"/>
              <a:t> : report « budgétaire » ouverture </a:t>
            </a:r>
            <a:r>
              <a:rPr lang="fr-FR" altLang="fr-FR" dirty="0" err="1" smtClean="0"/>
              <a:t>nvlles</a:t>
            </a:r>
            <a:r>
              <a:rPr lang="fr-FR" altLang="fr-FR" dirty="0" smtClean="0"/>
              <a:t> consultations (ophtalmo, bilan somatique, etc.)</a:t>
            </a:r>
          </a:p>
          <a:p>
            <a:pPr lvl="1"/>
            <a:r>
              <a:rPr lang="fr-FR" altLang="fr-FR" dirty="0">
                <a:solidFill>
                  <a:srgbClr val="339966"/>
                </a:solidFill>
              </a:rPr>
              <a:t>2020 </a:t>
            </a:r>
            <a:r>
              <a:rPr lang="fr-FR" altLang="fr-FR" b="1" dirty="0" smtClean="0"/>
              <a:t>: ouverture des consultations ophtalmo/orthoptie + bilan somatique (médecin </a:t>
            </a:r>
            <a:r>
              <a:rPr lang="fr-FR" altLang="fr-FR" b="1" dirty="0" err="1" smtClean="0"/>
              <a:t>géné</a:t>
            </a:r>
            <a:r>
              <a:rPr lang="fr-FR" altLang="fr-FR" b="1" dirty="0" smtClean="0"/>
              <a:t> + pédiatre) (juillet)</a:t>
            </a:r>
            <a:endParaRPr lang="fr-FR" altLang="fr-FR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951D-5005-4ECF-ADCC-8803C41C2B0F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333" y="993216"/>
            <a:ext cx="1708541" cy="113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pied de page 5"/>
          <p:cNvSpPr txBox="1">
            <a:spLocks/>
          </p:cNvSpPr>
          <p:nvPr/>
        </p:nvSpPr>
        <p:spPr>
          <a:xfrm rot="16200000">
            <a:off x="10561638" y="52276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mtClean="0"/>
              <a:t>HC 34 – Com Suivi 2020</a:t>
            </a:r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09600" y="280770"/>
            <a:ext cx="10972800" cy="1143000"/>
          </a:xfrm>
        </p:spPr>
        <p:txBody>
          <a:bodyPr/>
          <a:lstStyle/>
          <a:p>
            <a:r>
              <a:rPr lang="fr-FR" dirty="0" smtClean="0"/>
              <a:t>De la genèse (2015) à l’Article51 (2020)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25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Premiers bilans et 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28598"/>
            <a:ext cx="109728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5000"/>
              </a:lnSpc>
            </a:pPr>
            <a:r>
              <a:rPr lang="fr-FR" dirty="0" smtClean="0"/>
              <a:t>Un succès COLLECTIF : ARS/Ordres/dep34/établissements =&gt; au bénéfice du territoire de santé</a:t>
            </a:r>
          </a:p>
          <a:p>
            <a:pPr>
              <a:lnSpc>
                <a:spcPct val="145000"/>
              </a:lnSpc>
            </a:pPr>
            <a:r>
              <a:rPr lang="fr-FR" dirty="0" smtClean="0"/>
              <a:t>Cible de 1500 personnes prises en charge sera atteinte en 2021 (besoins supérieurs)</a:t>
            </a:r>
          </a:p>
          <a:p>
            <a:pPr>
              <a:lnSpc>
                <a:spcPct val="145000"/>
              </a:lnSpc>
            </a:pPr>
            <a:r>
              <a:rPr lang="fr-FR" dirty="0" smtClean="0"/>
              <a:t>Un décloisonnement sanitaire et médicosocial (le meilleur des 2 mondes, ex : AMP =&gt; CSO)</a:t>
            </a:r>
          </a:p>
          <a:p>
            <a:pPr>
              <a:lnSpc>
                <a:spcPct val="145000"/>
              </a:lnSpc>
            </a:pPr>
            <a:r>
              <a:rPr lang="fr-FR" dirty="0" smtClean="0"/>
              <a:t>Un objectif et un engagement de répondre aux besoins sur le territoire de santé :</a:t>
            </a:r>
          </a:p>
          <a:p>
            <a:pPr lvl="1">
              <a:lnSpc>
                <a:spcPct val="145000"/>
              </a:lnSpc>
            </a:pPr>
            <a:r>
              <a:rPr lang="fr-FR" dirty="0" smtClean="0"/>
              <a:t>Augmentation des vacations dentaires (1 demi-journée à 4/5 </a:t>
            </a:r>
            <a:r>
              <a:rPr lang="fr-FR" dirty="0"/>
              <a:t>d</a:t>
            </a:r>
            <a:r>
              <a:rPr lang="fr-FR" dirty="0" smtClean="0"/>
              <a:t>emi-journées </a:t>
            </a:r>
            <a:r>
              <a:rPr lang="fr-FR" dirty="0" err="1" smtClean="0"/>
              <a:t>sem</a:t>
            </a:r>
            <a:r>
              <a:rPr lang="fr-FR" dirty="0" smtClean="0"/>
              <a:t>)</a:t>
            </a:r>
          </a:p>
          <a:p>
            <a:pPr lvl="1">
              <a:lnSpc>
                <a:spcPct val="145000"/>
              </a:lnSpc>
            </a:pPr>
            <a:r>
              <a:rPr lang="fr-FR" dirty="0" smtClean="0"/>
              <a:t>Démarrage des sédations vigiles (</a:t>
            </a:r>
            <a:r>
              <a:rPr lang="fr-FR" dirty="0" err="1" smtClean="0"/>
              <a:t>conven</a:t>
            </a:r>
            <a:r>
              <a:rPr lang="fr-FR" dirty="0" smtClean="0"/>
              <a:t> </a:t>
            </a:r>
            <a:r>
              <a:rPr lang="fr-FR" dirty="0" err="1" smtClean="0"/>
              <a:t>tion</a:t>
            </a:r>
            <a:r>
              <a:rPr lang="fr-FR" dirty="0" smtClean="0"/>
              <a:t> avec CHU sur présence urgentiste/réanimateur)</a:t>
            </a:r>
          </a:p>
          <a:p>
            <a:pPr>
              <a:lnSpc>
                <a:spcPct val="145000"/>
              </a:lnSpc>
            </a:pPr>
            <a:r>
              <a:rPr lang="fr-FR" dirty="0" smtClean="0"/>
              <a:t>Un objectif de qualité d’accueil, de personnalisation des prises en charges et de fluidité du parcours</a:t>
            </a:r>
          </a:p>
          <a:p>
            <a:pPr lvl="1">
              <a:lnSpc>
                <a:spcPct val="145000"/>
              </a:lnSpc>
            </a:pPr>
            <a:r>
              <a:rPr lang="fr-FR" dirty="0" smtClean="0"/>
              <a:t>Aménagement de locaux dédiés pour HC34</a:t>
            </a:r>
          </a:p>
          <a:p>
            <a:pPr>
              <a:lnSpc>
                <a:spcPct val="145000"/>
              </a:lnSpc>
            </a:pPr>
            <a:r>
              <a:rPr lang="fr-FR" dirty="0" smtClean="0"/>
              <a:t>Un objectif « d’aller vers »</a:t>
            </a:r>
          </a:p>
          <a:p>
            <a:pPr lvl="1">
              <a:lnSpc>
                <a:spcPct val="145000"/>
              </a:lnSpc>
            </a:pPr>
            <a:r>
              <a:rPr lang="fr-FR" dirty="0" smtClean="0"/>
              <a:t>Un constat sur des difficultés d’accès aux soins gynéco (tabou ?) =&gt; décision de l’établissement, hors expérimentation (en attente de validation si inclusion ou pas au cahier des charges Art51) d’aller vers les ESMS</a:t>
            </a:r>
          </a:p>
          <a:p>
            <a:pPr lvl="2">
              <a:lnSpc>
                <a:spcPct val="145000"/>
              </a:lnSpc>
            </a:pPr>
            <a:r>
              <a:rPr lang="fr-FR" dirty="0" smtClean="0"/>
              <a:t>Mobilisation d’équipe sous format « équipe mobile »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951D-5005-4ECF-ADCC-8803C41C2B0F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71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951D-5005-4ECF-ADCC-8803C41C2B0F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764704"/>
            <a:ext cx="7463448" cy="504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4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951D-5005-4ECF-ADCC-8803C41C2B0F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832398"/>
            <a:ext cx="5591944" cy="60256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332657"/>
            <a:ext cx="2664296" cy="17207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738964"/>
            <a:ext cx="2808312" cy="210623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2" y="3429000"/>
            <a:ext cx="3023709" cy="22677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27" y="4941476"/>
            <a:ext cx="3051429" cy="1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0" y="-8529"/>
            <a:ext cx="12191999" cy="6866529"/>
            <a:chOff x="0" y="-8529"/>
            <a:chExt cx="12191999" cy="6866529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/>
            <a:srcRect r="939"/>
            <a:stretch/>
          </p:blipFill>
          <p:spPr>
            <a:xfrm>
              <a:off x="0" y="-8529"/>
              <a:ext cx="12191999" cy="6866529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2782490" y="0"/>
              <a:ext cx="3751143" cy="400110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www.handiconsult34.fr</a:t>
              </a:r>
              <a:endPara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8469505" y="4725144"/>
              <a:ext cx="3722494" cy="369332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handiconsult34@propara.fr</a:t>
              </a:r>
              <a:endPara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 rot="20225252">
            <a:off x="9231497" y="2555033"/>
            <a:ext cx="23683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Merci de votre</a:t>
            </a:r>
          </a:p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attention</a:t>
            </a:r>
            <a:endParaRPr lang="fr-F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2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5922</TotalTime>
  <Words>396</Words>
  <Application>Microsoft Office PowerPoint</Application>
  <PresentationFormat>Grand écran</PresentationFormat>
  <Paragraphs>64</Paragraphs>
  <Slides>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Verdana</vt:lpstr>
      <vt:lpstr>Thème Office</vt:lpstr>
      <vt:lpstr>Acrobat Document</vt:lpstr>
      <vt:lpstr>HandiConsult34</vt:lpstr>
      <vt:lpstr>Présentation du centre porteur : Centre neurologique Propara</vt:lpstr>
      <vt:lpstr>De la genèse (2015) à l’Article51 (2020)</vt:lpstr>
      <vt:lpstr>De la genèse (2015) à l’Article51 (2020)</vt:lpstr>
      <vt:lpstr>Premiers bilans et perspectives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WITKOWSKI Alexis</dc:creator>
  <cp:lastModifiedBy>Gaël BRUX</cp:lastModifiedBy>
  <cp:revision>534</cp:revision>
  <cp:lastPrinted>2018-04-06T11:44:49Z</cp:lastPrinted>
  <dcterms:created xsi:type="dcterms:W3CDTF">2018-04-05T07:25:12Z</dcterms:created>
  <dcterms:modified xsi:type="dcterms:W3CDTF">2021-07-05T06:56:19Z</dcterms:modified>
</cp:coreProperties>
</file>